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酒井 雄太 公務一・公務二 ＫＤ" initials="酒井" lastIdx="6" clrIdx="0">
    <p:extLst>
      <p:ext uri="{19B8F6BF-5375-455C-9EA6-DF929625EA0E}">
        <p15:presenceInfo xmlns:p15="http://schemas.microsoft.com/office/powerpoint/2012/main" userId="S::188F791@ad.tokiomarine.co.jp::4b71a614-0196-45bf-9a80-22bf1e91baf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EFF5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5" d="100"/>
          <a:sy n="95" d="100"/>
        </p:scale>
        <p:origin x="102"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A0848E-5FCE-4044-A7D8-F7B4147753D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87DC790-3319-4DBB-BA9B-F3A1D554D3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FFAC0A1-63B9-4103-A2D3-2C7D483B1314}"/>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088F0FE0-0A54-4716-B067-5227775DE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BF7192-72CC-41B0-87A1-2FA829955FF0}"/>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188342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BCB03D-BED7-4B8E-90CB-02CED87E027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038AF9B-7415-4FB4-9664-A4F11E9E975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125F91-4EC1-4596-9B9E-21999F742AA6}"/>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1FB6B724-67D5-4522-AA2E-19DFF48B4E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DDB4DD8-A108-4DD4-913E-69EBC85F86B2}"/>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700822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417AA4B-15D4-4E47-BE28-91E64E4AF79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5ECAF09-767C-4C2E-A3A8-B8304521F25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701C49-00D2-4A24-922F-3E7773163615}"/>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8E643DDB-85AC-4940-A90C-42DF00E6C12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70AEFB-4EAA-47B0-9563-A7AB90DE7F0A}"/>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3331109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2A85BB-B152-4E0D-AB2C-B36647D0EC1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1FA7EE6-DC8F-415A-8013-5A38130C25B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317C3E-B59C-4738-BF72-C3BF5A2996D7}"/>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A659828A-78C8-4777-BBAE-BF1F73D9F4F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7D1784-45C6-48E8-B816-4C295823B634}"/>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3734857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D2A676-91EA-4AD9-9B89-B460488A356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3F55C1-E197-45A4-9122-CDB4AE72E2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159194B-7286-4057-8B87-8D6389B621D3}"/>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418D1E28-0306-4159-9B01-DFD006FF7C6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C4B6FF0-9679-457C-A298-8322B4692A30}"/>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309283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7D9530-6186-4CD3-930A-E3713BEDAA6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4C2973-2B2F-4F5C-86C5-2689D2E44D5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95F76B6-5632-4EE1-9DCF-07FE7741F8D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CFEB360-9786-4E7B-B761-E64DF2424C94}"/>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6" name="フッター プレースホルダー 5">
            <a:extLst>
              <a:ext uri="{FF2B5EF4-FFF2-40B4-BE49-F238E27FC236}">
                <a16:creationId xmlns:a16="http://schemas.microsoft.com/office/drawing/2014/main" id="{D18E8AED-CA7E-40BF-B730-B5B280815CC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288851-E772-46A2-96D7-BA7BD3777146}"/>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4238279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DAAF00-89C2-47EF-AF0A-AED483FE4C8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0DA8B9-A343-4B60-AE7A-807656DC02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8CB4CDA-BADB-4397-9059-7745D0181E8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35D2B4D-7D9D-4C7E-BD40-E22DBC0C5D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D2C787D-CA41-47DF-B07A-56DA367A8DB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D1437D7-AA8E-412E-80F8-C63573E4EC6E}"/>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8" name="フッター プレースホルダー 7">
            <a:extLst>
              <a:ext uri="{FF2B5EF4-FFF2-40B4-BE49-F238E27FC236}">
                <a16:creationId xmlns:a16="http://schemas.microsoft.com/office/drawing/2014/main" id="{1006170F-6FB9-4C24-9CB5-8EA1509D0A3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83F5F6-FE61-4A67-8F40-DAB138A0F27F}"/>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1060476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6D4B3-7204-4C0F-BE54-546390636DA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8CCE264-F931-42D7-95DA-72850296ABA8}"/>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4" name="フッター プレースホルダー 3">
            <a:extLst>
              <a:ext uri="{FF2B5EF4-FFF2-40B4-BE49-F238E27FC236}">
                <a16:creationId xmlns:a16="http://schemas.microsoft.com/office/drawing/2014/main" id="{8A8B9DE3-37C5-4269-8590-262235E9C04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4D4360C-57C6-4B5A-880B-75235F4D5462}"/>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670264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5CF0AA0-00EE-4805-84C0-EE0BE2F9E689}"/>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3" name="フッター プレースホルダー 2">
            <a:extLst>
              <a:ext uri="{FF2B5EF4-FFF2-40B4-BE49-F238E27FC236}">
                <a16:creationId xmlns:a16="http://schemas.microsoft.com/office/drawing/2014/main" id="{6BA24665-574F-466E-ADB6-ED020BCE39A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1331BAF-62AB-4F46-97DA-88247F542F59}"/>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465751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F71A4D-AADA-44C8-9D7D-9B0A60E532C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21948C8-F3C9-43E5-858D-ABC2E21AD2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DFA4D26-102A-4F8A-A345-82630AA4D3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F7EB9E0-B960-4D2A-960A-6CC8F1F83A19}"/>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6" name="フッター プレースホルダー 5">
            <a:extLst>
              <a:ext uri="{FF2B5EF4-FFF2-40B4-BE49-F238E27FC236}">
                <a16:creationId xmlns:a16="http://schemas.microsoft.com/office/drawing/2014/main" id="{07099B33-3F68-4FF3-B056-F7E11157B58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1AFCC41-E1BE-4D8D-BFC7-D79082C55A66}"/>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3941372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351721-A054-464A-A910-5581C8D77A0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3688A7E-291E-4698-ACE3-B12D6B9F2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C0CBAB3-7DDC-40B5-9576-8BEF779ABA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3B954F8-A2F2-414D-817E-2683D787F559}"/>
              </a:ext>
            </a:extLst>
          </p:cNvPr>
          <p:cNvSpPr>
            <a:spLocks noGrp="1"/>
          </p:cNvSpPr>
          <p:nvPr>
            <p:ph type="dt" sz="half" idx="10"/>
          </p:nvPr>
        </p:nvSpPr>
        <p:spPr/>
        <p:txBody>
          <a:bodyPr/>
          <a:lstStyle/>
          <a:p>
            <a:fld id="{37048D17-EDAB-4F07-B2A8-431BB0C925A1}" type="datetimeFigureOut">
              <a:rPr kumimoji="1" lang="ja-JP" altLang="en-US" smtClean="0"/>
              <a:t>2025/7/28</a:t>
            </a:fld>
            <a:endParaRPr kumimoji="1" lang="ja-JP" altLang="en-US"/>
          </a:p>
        </p:txBody>
      </p:sp>
      <p:sp>
        <p:nvSpPr>
          <p:cNvPr id="6" name="フッター プレースホルダー 5">
            <a:extLst>
              <a:ext uri="{FF2B5EF4-FFF2-40B4-BE49-F238E27FC236}">
                <a16:creationId xmlns:a16="http://schemas.microsoft.com/office/drawing/2014/main" id="{CF313B0C-FC8B-42AE-AF8C-203C8E80B6F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241A751-C11B-48B9-904F-9FFF8D995495}"/>
              </a:ext>
            </a:extLst>
          </p:cNvPr>
          <p:cNvSpPr>
            <a:spLocks noGrp="1"/>
          </p:cNvSpPr>
          <p:nvPr>
            <p:ph type="sldNum" sz="quarter" idx="12"/>
          </p:nvPr>
        </p:nvSpPr>
        <p:spPr/>
        <p:txBody>
          <a:body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256217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6051075-33B3-4D5B-8E69-4EB5DB60D1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DF62D5-F43D-4D90-B275-C19BA3FB68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C267C8F-545A-47EE-AFE9-95E6CEB1C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48D17-EDAB-4F07-B2A8-431BB0C925A1}"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C5D5A61E-48B6-427B-8CD7-3B46E3E433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49DE71A-B89F-4FEE-BD7F-DCE311D9AC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AB472D-E3DC-49F2-8B4F-7D27A9AF4F7B}" type="slidenum">
              <a:rPr kumimoji="1" lang="ja-JP" altLang="en-US" smtClean="0"/>
              <a:t>‹#›</a:t>
            </a:fld>
            <a:endParaRPr kumimoji="1" lang="ja-JP" altLang="en-US"/>
          </a:p>
        </p:txBody>
      </p:sp>
    </p:spTree>
    <p:extLst>
      <p:ext uri="{BB962C8B-B14F-4D97-AF65-F5344CB8AC3E}">
        <p14:creationId xmlns:p14="http://schemas.microsoft.com/office/powerpoint/2010/main" val="21828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7E866B28-0895-4B23-9973-E7C4099FC7D2}"/>
              </a:ext>
            </a:extLst>
          </p:cNvPr>
          <p:cNvSpPr>
            <a:spLocks noGrp="1"/>
          </p:cNvSpPr>
          <p:nvPr>
            <p:ph type="subTitle" idx="1"/>
          </p:nvPr>
        </p:nvSpPr>
        <p:spPr>
          <a:xfrm>
            <a:off x="592822" y="3926448"/>
            <a:ext cx="11599178" cy="1911845"/>
          </a:xfrm>
          <a:solidFill>
            <a:schemeClr val="bg1"/>
          </a:solidFill>
        </p:spPr>
        <p:txBody>
          <a:bodyPr>
            <a:normAutofit fontScale="92500" lnSpcReduction="20000"/>
          </a:bodyPr>
          <a:lstStyle/>
          <a:p>
            <a:pPr algn="l">
              <a:lnSpc>
                <a:spcPct val="80000"/>
              </a:lnSpc>
            </a:pPr>
            <a:r>
              <a:rPr kumimoji="1" lang="ja-JP" altLang="en-US" sz="1400" u="sng" dirty="0">
                <a:latin typeface="HG丸ｺﾞｼｯｸM-PRO" panose="020F0600000000000000" pitchFamily="50" charset="-128"/>
                <a:ea typeface="HG丸ｺﾞｼｯｸM-PRO" panose="020F0600000000000000" pitchFamily="50" charset="-128"/>
              </a:rPr>
              <a:t>対人賠償・対物賠償に係る事故、また自損事故</a:t>
            </a:r>
            <a:r>
              <a:rPr kumimoji="1" lang="en-US" altLang="ja-JP" sz="1400" u="sng" dirty="0">
                <a:latin typeface="HG丸ｺﾞｼｯｸM-PRO" panose="020F0600000000000000" pitchFamily="50" charset="-128"/>
                <a:ea typeface="HG丸ｺﾞｼｯｸM-PRO" panose="020F0600000000000000" pitchFamily="50" charset="-128"/>
              </a:rPr>
              <a:t>※</a:t>
            </a:r>
            <a:r>
              <a:rPr kumimoji="1" lang="ja-JP" altLang="en-US" sz="1400" u="sng" dirty="0">
                <a:latin typeface="HG丸ｺﾞｼｯｸM-PRO" panose="020F0600000000000000" pitchFamily="50" charset="-128"/>
                <a:ea typeface="HG丸ｺﾞｼｯｸM-PRO" panose="020F0600000000000000" pitchFamily="50" charset="-128"/>
              </a:rPr>
              <a:t>により依頼子供・サービス提供会員が怪我をした場合</a:t>
            </a:r>
            <a:endParaRPr kumimoji="1" lang="en-US" altLang="ja-JP" sz="1400" u="sng" dirty="0">
              <a:latin typeface="HG丸ｺﾞｼｯｸM-PRO" panose="020F0600000000000000" pitchFamily="50" charset="-128"/>
              <a:ea typeface="HG丸ｺﾞｼｯｸM-PRO" panose="020F0600000000000000" pitchFamily="50" charset="-128"/>
            </a:endParaRPr>
          </a:p>
          <a:p>
            <a:pPr algn="l">
              <a:lnSpc>
                <a:spcPct val="80000"/>
              </a:lnSpc>
            </a:pPr>
            <a:r>
              <a:rPr lang="ja-JP" altLang="en-US" sz="1400" dirty="0">
                <a:latin typeface="HG丸ｺﾞｼｯｸM-PRO" panose="020F0600000000000000" pitchFamily="50" charset="-128"/>
                <a:ea typeface="HG丸ｺﾞｼｯｸM-PRO" panose="020F0600000000000000" pitchFamily="50" charset="-128"/>
              </a:rPr>
              <a:t>必ずファミリー・サポート・センターに連絡してください。</a:t>
            </a:r>
            <a:endParaRPr lang="en-US" altLang="ja-JP" sz="1400" dirty="0">
              <a:latin typeface="HG丸ｺﾞｼｯｸM-PRO" panose="020F0600000000000000" pitchFamily="50" charset="-128"/>
              <a:ea typeface="HG丸ｺﾞｼｯｸM-PRO" panose="020F0600000000000000" pitchFamily="50" charset="-128"/>
            </a:endParaRPr>
          </a:p>
          <a:p>
            <a:pPr algn="l">
              <a:lnSpc>
                <a:spcPct val="80000"/>
              </a:lnSpc>
            </a:pPr>
            <a:r>
              <a:rPr lang="ja-JP" altLang="en-US" sz="1400" dirty="0">
                <a:latin typeface="HG丸ｺﾞｼｯｸM-PRO" panose="020F0600000000000000" pitchFamily="50" charset="-128"/>
                <a:ea typeface="HG丸ｺﾞｼｯｸM-PRO" panose="020F0600000000000000" pitchFamily="50" charset="-128"/>
              </a:rPr>
              <a:t>センター加入の保険（依頼子供傷害保険・サービス提供会員傷害保険）が利用できる可能性があります。</a:t>
            </a:r>
            <a:endParaRPr lang="en-US" altLang="ja-JP" sz="1400" dirty="0">
              <a:latin typeface="HG丸ｺﾞｼｯｸM-PRO" panose="020F0600000000000000" pitchFamily="50" charset="-128"/>
              <a:ea typeface="HG丸ｺﾞｼｯｸM-PRO" panose="020F0600000000000000" pitchFamily="50" charset="-128"/>
            </a:endParaRPr>
          </a:p>
          <a:p>
            <a:pPr algn="l">
              <a:lnSpc>
                <a:spcPct val="80000"/>
              </a:lnSpc>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自損事故とは、相手がいない事故や、相手方に過失がなく自賠責保険から補償が受けられない事故をいいます）</a:t>
            </a:r>
            <a:endParaRPr lang="en-US" altLang="ja-JP" sz="1400" dirty="0">
              <a:latin typeface="HG丸ｺﾞｼｯｸM-PRO" panose="020F0600000000000000" pitchFamily="50" charset="-128"/>
              <a:ea typeface="HG丸ｺﾞｼｯｸM-PRO" panose="020F0600000000000000" pitchFamily="50" charset="-128"/>
            </a:endParaRPr>
          </a:p>
          <a:p>
            <a:pPr algn="l">
              <a:lnSpc>
                <a:spcPct val="80000"/>
              </a:lnSpc>
            </a:pPr>
            <a:endParaRPr lang="en-US" altLang="ja-JP" sz="300" dirty="0">
              <a:latin typeface="HG丸ｺﾞｼｯｸM-PRO" panose="020F0600000000000000" pitchFamily="50" charset="-128"/>
              <a:ea typeface="HG丸ｺﾞｼｯｸM-PRO" panose="020F0600000000000000" pitchFamily="50" charset="-128"/>
            </a:endParaRPr>
          </a:p>
          <a:p>
            <a:pPr algn="l">
              <a:lnSpc>
                <a:spcPct val="80000"/>
              </a:lnSpc>
            </a:pPr>
            <a:r>
              <a:rPr lang="ja-JP" altLang="en-US" sz="1400" u="sng" dirty="0">
                <a:latin typeface="HG丸ｺﾞｼｯｸM-PRO" panose="020F0600000000000000" pitchFamily="50" charset="-128"/>
                <a:ea typeface="HG丸ｺﾞｼｯｸM-PRO" panose="020F0600000000000000" pitchFamily="50" charset="-128"/>
              </a:rPr>
              <a:t>車両保険のみに係る事故の場合</a:t>
            </a:r>
            <a:endParaRPr lang="en-US" altLang="ja-JP" sz="1400" u="sng" dirty="0">
              <a:latin typeface="HG丸ｺﾞｼｯｸM-PRO" panose="020F0600000000000000" pitchFamily="50" charset="-128"/>
              <a:ea typeface="HG丸ｺﾞｼｯｸM-PRO" panose="020F0600000000000000" pitchFamily="50" charset="-128"/>
            </a:endParaRPr>
          </a:p>
          <a:p>
            <a:pPr algn="l">
              <a:lnSpc>
                <a:spcPct val="80000"/>
              </a:lnSpc>
            </a:pPr>
            <a:r>
              <a:rPr lang="ja-JP" altLang="en-US" sz="1400" dirty="0">
                <a:latin typeface="HG丸ｺﾞｼｯｸM-PRO" panose="020F0600000000000000" pitchFamily="50" charset="-128"/>
                <a:ea typeface="HG丸ｺﾞｼｯｸM-PRO" panose="020F0600000000000000" pitchFamily="50" charset="-128"/>
              </a:rPr>
              <a:t>ファミリー・サポート・センターで加入している保険は「車両保険なし」のプランにつき、</a:t>
            </a:r>
            <a:r>
              <a:rPr lang="ja-JP" altLang="en-US" sz="14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お客様ご自身でご加入の任意保険会社または代理店へ</a:t>
            </a:r>
            <a:endParaRPr lang="en-US" altLang="ja-JP" sz="14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l">
              <a:lnSpc>
                <a:spcPct val="80000"/>
              </a:lnSpc>
            </a:pPr>
            <a:r>
              <a:rPr lang="ja-JP" altLang="en-US" sz="14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ご連絡の上、指示をあおいでください。（ご加入の保険会社および代理店の連絡先：〇〇</a:t>
            </a:r>
            <a:r>
              <a:rPr lang="en-US" altLang="ja-JP" sz="14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4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〇〇〇〇</a:t>
            </a:r>
            <a:r>
              <a:rPr lang="en-US" altLang="ja-JP" sz="14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4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〇〇〇〇　　　証券番号：　　　　　　　　　　　）</a:t>
            </a:r>
            <a:endParaRPr lang="en-US" altLang="ja-JP" sz="1400" b="1"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l">
              <a:lnSpc>
                <a:spcPct val="80000"/>
              </a:lnSpc>
            </a:pPr>
            <a:endParaRPr lang="ja-JP" altLang="en-US" sz="1600" dirty="0">
              <a:latin typeface="Meiryo UI" panose="020B0604030504040204" pitchFamily="50" charset="-128"/>
              <a:ea typeface="Meiryo UI" panose="020B0604030504040204" pitchFamily="50" charset="-128"/>
            </a:endParaRPr>
          </a:p>
          <a:p>
            <a:pPr algn="l">
              <a:lnSpc>
                <a:spcPct val="80000"/>
              </a:lnSpc>
            </a:pPr>
            <a:endParaRPr lang="en-US" altLang="ja-JP" sz="1400" dirty="0">
              <a:latin typeface="HG丸ｺﾞｼｯｸM-PRO" panose="020F0600000000000000" pitchFamily="50" charset="-128"/>
              <a:ea typeface="HG丸ｺﾞｼｯｸM-PRO" panose="020F0600000000000000" pitchFamily="50" charset="-128"/>
            </a:endParaRPr>
          </a:p>
        </p:txBody>
      </p:sp>
      <p:sp>
        <p:nvSpPr>
          <p:cNvPr id="4" name="正方形/長方形 3">
            <a:extLst>
              <a:ext uri="{FF2B5EF4-FFF2-40B4-BE49-F238E27FC236}">
                <a16:creationId xmlns:a16="http://schemas.microsoft.com/office/drawing/2014/main" id="{FDFA9FF4-14EF-44BD-8F60-3203AE414C40}"/>
              </a:ext>
            </a:extLst>
          </p:cNvPr>
          <p:cNvSpPr/>
          <p:nvPr/>
        </p:nvSpPr>
        <p:spPr>
          <a:xfrm>
            <a:off x="573248" y="828548"/>
            <a:ext cx="11006356" cy="301222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四角形: 角を丸くする 4">
            <a:extLst>
              <a:ext uri="{FF2B5EF4-FFF2-40B4-BE49-F238E27FC236}">
                <a16:creationId xmlns:a16="http://schemas.microsoft.com/office/drawing/2014/main" id="{6BC44CE7-9C2E-44DD-9EC2-EB690883CC4B}"/>
              </a:ext>
            </a:extLst>
          </p:cNvPr>
          <p:cNvSpPr/>
          <p:nvPr/>
        </p:nvSpPr>
        <p:spPr>
          <a:xfrm>
            <a:off x="744441" y="5842720"/>
            <a:ext cx="10758789" cy="587946"/>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b="1" dirty="0">
                <a:solidFill>
                  <a:schemeClr val="tx1"/>
                </a:solidFill>
                <a:latin typeface="HG丸ｺﾞｼｯｸM-PRO" panose="020F0600000000000000" pitchFamily="50" charset="-128"/>
                <a:ea typeface="HG丸ｺﾞｼｯｸM-PRO" panose="020F0600000000000000" pitchFamily="50" charset="-128"/>
              </a:rPr>
              <a:t>連絡先</a:t>
            </a:r>
            <a:r>
              <a:rPr kumimoji="1" lang="en-US" altLang="ja-JP"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b="1" dirty="0">
                <a:solidFill>
                  <a:schemeClr val="tx1"/>
                </a:solidFill>
                <a:latin typeface="HG丸ｺﾞｼｯｸM-PRO" panose="020F0600000000000000" pitchFamily="50" charset="-128"/>
                <a:ea typeface="HG丸ｺﾞｼｯｸM-PRO" panose="020F0600000000000000" pitchFamily="50" charset="-128"/>
              </a:rPr>
              <a:t>○○ファミリー・サポート・センター　電話：○○</a:t>
            </a:r>
            <a:r>
              <a:rPr kumimoji="1" lang="en-US" altLang="ja-JP"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b="1"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b="1"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b="1" dirty="0">
                <a:solidFill>
                  <a:schemeClr val="tx1"/>
                </a:solidFill>
                <a:latin typeface="HG丸ｺﾞｼｯｸM-PRO" panose="020F0600000000000000" pitchFamily="50" charset="-128"/>
                <a:ea typeface="HG丸ｺﾞｼｯｸM-PRO" panose="020F0600000000000000" pitchFamily="50" charset="-128"/>
              </a:rPr>
              <a:t>○○○○（開設時間内）</a:t>
            </a:r>
            <a:endParaRPr kumimoji="1" lang="en-US" altLang="ja-JP" b="1" dirty="0">
              <a:solidFill>
                <a:schemeClr val="tx1"/>
              </a:solidFill>
              <a:latin typeface="HG丸ｺﾞｼｯｸM-PRO" panose="020F0600000000000000" pitchFamily="50" charset="-128"/>
              <a:ea typeface="HG丸ｺﾞｼｯｸM-PRO" panose="020F0600000000000000" pitchFamily="50" charset="-128"/>
            </a:endParaRPr>
          </a:p>
          <a:p>
            <a:r>
              <a:rPr lang="ja-JP" altLang="en-US" b="1" dirty="0">
                <a:solidFill>
                  <a:schemeClr val="tx1"/>
                </a:solidFill>
                <a:latin typeface="HG丸ｺﾞｼｯｸM-PRO" panose="020F0600000000000000" pitchFamily="50" charset="-128"/>
                <a:ea typeface="HG丸ｺﾞｼｯｸM-PRO" panose="020F0600000000000000" pitchFamily="50" charset="-128"/>
              </a:rPr>
              <a:t>  休館日　毎週●曜日　</a:t>
            </a:r>
            <a:r>
              <a:rPr lang="en-US" altLang="ja-JP" b="1" dirty="0">
                <a:solidFill>
                  <a:schemeClr val="tx1"/>
                </a:solidFill>
                <a:latin typeface="HG丸ｺﾞｼｯｸM-PRO" panose="020F0600000000000000" pitchFamily="50" charset="-128"/>
                <a:ea typeface="HG丸ｺﾞｼｯｸM-PRO" panose="020F0600000000000000" pitchFamily="50" charset="-128"/>
              </a:rPr>
              <a:t>【</a:t>
            </a:r>
            <a:r>
              <a:rPr lang="ja-JP" altLang="en-US" b="1" dirty="0">
                <a:solidFill>
                  <a:schemeClr val="tx1"/>
                </a:solidFill>
                <a:latin typeface="HG丸ｺﾞｼｯｸM-PRO" panose="020F0600000000000000" pitchFamily="50" charset="-128"/>
                <a:ea typeface="HG丸ｺﾞｼｯｸM-PRO" panose="020F0600000000000000" pitchFamily="50" charset="-128"/>
              </a:rPr>
              <a:t>活動中の自動車保険</a:t>
            </a:r>
            <a:r>
              <a:rPr lang="en-US" altLang="ja-JP" b="1" dirty="0">
                <a:solidFill>
                  <a:schemeClr val="tx1"/>
                </a:solidFill>
                <a:latin typeface="HG丸ｺﾞｼｯｸM-PRO" panose="020F0600000000000000" pitchFamily="50" charset="-128"/>
                <a:ea typeface="HG丸ｺﾞｼｯｸM-PRO" panose="020F0600000000000000" pitchFamily="50" charset="-128"/>
              </a:rPr>
              <a:t>】</a:t>
            </a:r>
            <a:r>
              <a:rPr lang="ja-JP" altLang="en-US" b="1" dirty="0">
                <a:solidFill>
                  <a:schemeClr val="tx1"/>
                </a:solidFill>
                <a:latin typeface="HG丸ｺﾞｼｯｸM-PRO" panose="020F0600000000000000" pitchFamily="50" charset="-128"/>
                <a:ea typeface="HG丸ｺﾞｼｯｸM-PRO" panose="020F0600000000000000" pitchFamily="50" charset="-128"/>
              </a:rPr>
              <a:t>証券番号：</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星: 16 pt 6">
            <a:extLst>
              <a:ext uri="{FF2B5EF4-FFF2-40B4-BE49-F238E27FC236}">
                <a16:creationId xmlns:a16="http://schemas.microsoft.com/office/drawing/2014/main" id="{5E4281CE-062A-4C2D-B1BC-D19A124E5971}"/>
              </a:ext>
            </a:extLst>
          </p:cNvPr>
          <p:cNvSpPr/>
          <p:nvPr/>
        </p:nvSpPr>
        <p:spPr>
          <a:xfrm>
            <a:off x="592822" y="1416494"/>
            <a:ext cx="1082180" cy="914400"/>
          </a:xfrm>
          <a:prstGeom prst="star16">
            <a:avLst/>
          </a:prstGeom>
          <a:solidFill>
            <a:schemeClr val="accent4">
              <a:lumMod val="20000"/>
              <a:lumOff val="80000"/>
            </a:schemeClr>
          </a:solidFill>
          <a:ln>
            <a:solidFill>
              <a:schemeClr val="accent4">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事故発生</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矢印: 五方向 16">
            <a:extLst>
              <a:ext uri="{FF2B5EF4-FFF2-40B4-BE49-F238E27FC236}">
                <a16:creationId xmlns:a16="http://schemas.microsoft.com/office/drawing/2014/main" id="{5C66A7C7-09F6-4738-B521-8FB7C4553D70}"/>
              </a:ext>
            </a:extLst>
          </p:cNvPr>
          <p:cNvSpPr/>
          <p:nvPr/>
        </p:nvSpPr>
        <p:spPr>
          <a:xfrm>
            <a:off x="1787778" y="1525552"/>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ケガ人を</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救護する</a:t>
            </a:r>
          </a:p>
        </p:txBody>
      </p:sp>
      <p:sp>
        <p:nvSpPr>
          <p:cNvPr id="19" name="矢印: 五方向 18">
            <a:extLst>
              <a:ext uri="{FF2B5EF4-FFF2-40B4-BE49-F238E27FC236}">
                <a16:creationId xmlns:a16="http://schemas.microsoft.com/office/drawing/2014/main" id="{D7EFA082-8841-46AC-8BB6-727E26C891F1}"/>
              </a:ext>
            </a:extLst>
          </p:cNvPr>
          <p:cNvSpPr/>
          <p:nvPr/>
        </p:nvSpPr>
        <p:spPr>
          <a:xfrm>
            <a:off x="3016515" y="1522149"/>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事故車を</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安全な場所へ</a:t>
            </a:r>
          </a:p>
        </p:txBody>
      </p:sp>
      <p:sp>
        <p:nvSpPr>
          <p:cNvPr id="20" name="矢印: 五方向 19">
            <a:extLst>
              <a:ext uri="{FF2B5EF4-FFF2-40B4-BE49-F238E27FC236}">
                <a16:creationId xmlns:a16="http://schemas.microsoft.com/office/drawing/2014/main" id="{F63AF9B5-9A3B-4F29-B90B-4908F4F86B08}"/>
              </a:ext>
            </a:extLst>
          </p:cNvPr>
          <p:cNvSpPr/>
          <p:nvPr/>
        </p:nvSpPr>
        <p:spPr>
          <a:xfrm>
            <a:off x="4272191" y="1518746"/>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FF0000"/>
                </a:solidFill>
                <a:latin typeface="HG丸ｺﾞｼｯｸM-PRO" panose="020F0600000000000000" pitchFamily="50" charset="-128"/>
                <a:ea typeface="HG丸ｺﾞｼｯｸM-PRO" panose="020F0600000000000000" pitchFamily="50" charset="-128"/>
              </a:rPr>
              <a:t>警察</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か</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a:r>
              <a:rPr lang="ja-JP" altLang="en-US" sz="1200" dirty="0">
                <a:solidFill>
                  <a:srgbClr val="FF0000"/>
                </a:solidFill>
                <a:latin typeface="HG丸ｺﾞｼｯｸM-PRO" panose="020F0600000000000000" pitchFamily="50" charset="-128"/>
                <a:ea typeface="HG丸ｺﾞｼｯｸM-PRO" panose="020F0600000000000000" pitchFamily="50" charset="-128"/>
              </a:rPr>
              <a:t>救急</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へ</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連絡する</a:t>
            </a:r>
          </a:p>
        </p:txBody>
      </p:sp>
      <p:sp>
        <p:nvSpPr>
          <p:cNvPr id="21" name="矢印: 五方向 20">
            <a:extLst>
              <a:ext uri="{FF2B5EF4-FFF2-40B4-BE49-F238E27FC236}">
                <a16:creationId xmlns:a16="http://schemas.microsoft.com/office/drawing/2014/main" id="{BEA74E97-0967-4433-A8F0-5F809DC08EB0}"/>
              </a:ext>
            </a:extLst>
          </p:cNvPr>
          <p:cNvSpPr/>
          <p:nvPr/>
        </p:nvSpPr>
        <p:spPr>
          <a:xfrm>
            <a:off x="5451545" y="1525552"/>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相手方を</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確認する</a:t>
            </a:r>
          </a:p>
        </p:txBody>
      </p:sp>
      <p:sp>
        <p:nvSpPr>
          <p:cNvPr id="22" name="矢印: 五方向 21">
            <a:extLst>
              <a:ext uri="{FF2B5EF4-FFF2-40B4-BE49-F238E27FC236}">
                <a16:creationId xmlns:a16="http://schemas.microsoft.com/office/drawing/2014/main" id="{9F9553E5-7CAE-4925-A7E2-C7D285604411}"/>
              </a:ext>
            </a:extLst>
          </p:cNvPr>
          <p:cNvSpPr/>
          <p:nvPr/>
        </p:nvSpPr>
        <p:spPr>
          <a:xfrm>
            <a:off x="6690691" y="1518746"/>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事故状況と目撃者の</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確認をする</a:t>
            </a:r>
          </a:p>
        </p:txBody>
      </p:sp>
      <p:sp>
        <p:nvSpPr>
          <p:cNvPr id="24" name="矢印: 五方向 23">
            <a:extLst>
              <a:ext uri="{FF2B5EF4-FFF2-40B4-BE49-F238E27FC236}">
                <a16:creationId xmlns:a16="http://schemas.microsoft.com/office/drawing/2014/main" id="{619EF552-B911-4A13-A0D0-E1FD227DF8C8}"/>
              </a:ext>
            </a:extLst>
          </p:cNvPr>
          <p:cNvSpPr/>
          <p:nvPr/>
        </p:nvSpPr>
        <p:spPr>
          <a:xfrm>
            <a:off x="7896001" y="1532899"/>
            <a:ext cx="1159780" cy="696283"/>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HG丸ｺﾞｼｯｸM-PRO" panose="020F0600000000000000" pitchFamily="50" charset="-128"/>
                <a:ea typeface="HG丸ｺﾞｼｯｸM-PRO" panose="020F0600000000000000" pitchFamily="50" charset="-128"/>
              </a:rPr>
              <a:t>その場では示談しない</a:t>
            </a:r>
          </a:p>
        </p:txBody>
      </p:sp>
      <p:sp>
        <p:nvSpPr>
          <p:cNvPr id="25" name="矢印: 五方向 24">
            <a:extLst>
              <a:ext uri="{FF2B5EF4-FFF2-40B4-BE49-F238E27FC236}">
                <a16:creationId xmlns:a16="http://schemas.microsoft.com/office/drawing/2014/main" id="{BFE0FB52-F1F2-44CA-ADB3-E082FB763AAE}"/>
              </a:ext>
            </a:extLst>
          </p:cNvPr>
          <p:cNvSpPr/>
          <p:nvPr/>
        </p:nvSpPr>
        <p:spPr>
          <a:xfrm>
            <a:off x="10343451" y="1532899"/>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必要なら</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事故車をディーラー・整備工場へ</a:t>
            </a:r>
          </a:p>
        </p:txBody>
      </p:sp>
      <p:sp>
        <p:nvSpPr>
          <p:cNvPr id="26" name="四角形: 角を丸くする 25">
            <a:extLst>
              <a:ext uri="{FF2B5EF4-FFF2-40B4-BE49-F238E27FC236}">
                <a16:creationId xmlns:a16="http://schemas.microsoft.com/office/drawing/2014/main" id="{F98D7254-A79C-45B8-866D-8A7E0E3FCFB9}"/>
              </a:ext>
            </a:extLst>
          </p:cNvPr>
          <p:cNvSpPr/>
          <p:nvPr/>
        </p:nvSpPr>
        <p:spPr>
          <a:xfrm>
            <a:off x="1694576" y="2335499"/>
            <a:ext cx="4381850" cy="1371185"/>
          </a:xfrm>
          <a:prstGeom prst="round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endParaRPr kumimoji="1"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まずは落ち着いて救急車、および警察へ連絡（初動対応）</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●どこで？（現場の住所は？）</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●どんな事故？（車との事故・人との事故・単独事故）</a:t>
            </a:r>
            <a:endParaRPr lang="en-US" altLang="ja-JP" sz="11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b="1" dirty="0">
                <a:solidFill>
                  <a:schemeClr val="tx1"/>
                </a:solidFill>
                <a:latin typeface="HG丸ｺﾞｼｯｸM-PRO" panose="020F0600000000000000" pitchFamily="50" charset="-128"/>
                <a:ea typeface="HG丸ｺﾞｼｯｸM-PRO" panose="020F0600000000000000" pitchFamily="50" charset="-128"/>
              </a:rPr>
              <a:t>●ケガ人の状況は？（意識がある・ない、出血等の状況）</a:t>
            </a:r>
            <a:endParaRPr kumimoji="1" lang="en-US" altLang="ja-JP" sz="1100" b="1"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1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7" name="四角形: 角を丸くする 26">
            <a:extLst>
              <a:ext uri="{FF2B5EF4-FFF2-40B4-BE49-F238E27FC236}">
                <a16:creationId xmlns:a16="http://schemas.microsoft.com/office/drawing/2014/main" id="{64ACB74F-D2B8-4006-8011-9389526F0C73}"/>
              </a:ext>
            </a:extLst>
          </p:cNvPr>
          <p:cNvSpPr/>
          <p:nvPr/>
        </p:nvSpPr>
        <p:spPr>
          <a:xfrm>
            <a:off x="1871095" y="2763130"/>
            <a:ext cx="1865499" cy="297806"/>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HG丸ｺﾞｼｯｸM-PRO" panose="020F0600000000000000" pitchFamily="50" charset="-128"/>
                <a:ea typeface="HG丸ｺﾞｼｯｸM-PRO" panose="020F0600000000000000" pitchFamily="50" charset="-128"/>
              </a:rPr>
              <a:t>救急車</a:t>
            </a:r>
            <a:r>
              <a:rPr kumimoji="1" lang="en-US" altLang="ja-JP" b="1" dirty="0">
                <a:latin typeface="HG丸ｺﾞｼｯｸM-PRO" panose="020F0600000000000000" pitchFamily="50" charset="-128"/>
                <a:ea typeface="HG丸ｺﾞｼｯｸM-PRO" panose="020F0600000000000000" pitchFamily="50" charset="-128"/>
              </a:rPr>
              <a:t>119</a:t>
            </a:r>
            <a:r>
              <a:rPr kumimoji="1" lang="ja-JP" altLang="en-US" b="1" dirty="0">
                <a:latin typeface="HG丸ｺﾞｼｯｸM-PRO" panose="020F0600000000000000" pitchFamily="50" charset="-128"/>
                <a:ea typeface="HG丸ｺﾞｼｯｸM-PRO" panose="020F0600000000000000" pitchFamily="50" charset="-128"/>
              </a:rPr>
              <a:t>番</a:t>
            </a:r>
          </a:p>
        </p:txBody>
      </p:sp>
      <p:sp>
        <p:nvSpPr>
          <p:cNvPr id="28" name="四角形: 角を丸くする 27">
            <a:extLst>
              <a:ext uri="{FF2B5EF4-FFF2-40B4-BE49-F238E27FC236}">
                <a16:creationId xmlns:a16="http://schemas.microsoft.com/office/drawing/2014/main" id="{27F3AA68-6493-4930-B7A9-CCC9AE2589A6}"/>
              </a:ext>
            </a:extLst>
          </p:cNvPr>
          <p:cNvSpPr/>
          <p:nvPr/>
        </p:nvSpPr>
        <p:spPr>
          <a:xfrm>
            <a:off x="4070326" y="2763130"/>
            <a:ext cx="1865499" cy="297806"/>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HG丸ｺﾞｼｯｸM-PRO" panose="020F0600000000000000" pitchFamily="50" charset="-128"/>
                <a:ea typeface="HG丸ｺﾞｼｯｸM-PRO" panose="020F0600000000000000" pitchFamily="50" charset="-128"/>
              </a:rPr>
              <a:t>警察</a:t>
            </a:r>
            <a:r>
              <a:rPr lang="en-US" altLang="ja-JP" b="1" dirty="0">
                <a:latin typeface="HG丸ｺﾞｼｯｸM-PRO" panose="020F0600000000000000" pitchFamily="50" charset="-128"/>
                <a:ea typeface="HG丸ｺﾞｼｯｸM-PRO" panose="020F0600000000000000" pitchFamily="50" charset="-128"/>
              </a:rPr>
              <a:t>110</a:t>
            </a:r>
            <a:r>
              <a:rPr lang="ja-JP" altLang="en-US" b="1" dirty="0">
                <a:latin typeface="HG丸ｺﾞｼｯｸM-PRO" panose="020F0600000000000000" pitchFamily="50" charset="-128"/>
                <a:ea typeface="HG丸ｺﾞｼｯｸM-PRO" panose="020F0600000000000000" pitchFamily="50" charset="-128"/>
              </a:rPr>
              <a:t>番</a:t>
            </a:r>
          </a:p>
        </p:txBody>
      </p:sp>
      <p:sp>
        <p:nvSpPr>
          <p:cNvPr id="29" name="矢印: 五方向 28">
            <a:extLst>
              <a:ext uri="{FF2B5EF4-FFF2-40B4-BE49-F238E27FC236}">
                <a16:creationId xmlns:a16="http://schemas.microsoft.com/office/drawing/2014/main" id="{6555BD38-E113-414A-AD97-90B5A796E2BD}"/>
              </a:ext>
            </a:extLst>
          </p:cNvPr>
          <p:cNvSpPr/>
          <p:nvPr/>
        </p:nvSpPr>
        <p:spPr>
          <a:xfrm>
            <a:off x="9135147" y="1532899"/>
            <a:ext cx="1159780" cy="696283"/>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rgbClr val="FF0000"/>
                </a:solidFill>
                <a:latin typeface="HG丸ｺﾞｼｯｸM-PRO" panose="020F0600000000000000" pitchFamily="50" charset="-128"/>
                <a:ea typeface="HG丸ｺﾞｼｯｸM-PRO" panose="020F0600000000000000" pitchFamily="50" charset="-128"/>
              </a:rPr>
              <a:t>ファミサポ・依頼会員・</a:t>
            </a:r>
            <a:endParaRPr kumimoji="1" lang="en-US" altLang="ja-JP" sz="1050"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1050" dirty="0">
                <a:solidFill>
                  <a:srgbClr val="FF0000"/>
                </a:solidFill>
                <a:latin typeface="HG丸ｺﾞｼｯｸM-PRO" panose="020F0600000000000000" pitchFamily="50" charset="-128"/>
                <a:ea typeface="HG丸ｺﾞｼｯｸM-PRO" panose="020F0600000000000000" pitchFamily="50" charset="-128"/>
              </a:rPr>
              <a:t>保険会社等に連絡</a:t>
            </a:r>
          </a:p>
        </p:txBody>
      </p:sp>
      <p:sp>
        <p:nvSpPr>
          <p:cNvPr id="30" name="吹き出し: 角を丸めた四角形 29">
            <a:extLst>
              <a:ext uri="{FF2B5EF4-FFF2-40B4-BE49-F238E27FC236}">
                <a16:creationId xmlns:a16="http://schemas.microsoft.com/office/drawing/2014/main" id="{624C6BEB-DE7C-417F-A446-7143A09FF796}"/>
              </a:ext>
            </a:extLst>
          </p:cNvPr>
          <p:cNvSpPr/>
          <p:nvPr/>
        </p:nvSpPr>
        <p:spPr>
          <a:xfrm>
            <a:off x="6247620" y="2651705"/>
            <a:ext cx="5289607" cy="1021360"/>
          </a:xfrm>
          <a:prstGeom prst="wedgeRoundRectCallout">
            <a:avLst>
              <a:gd name="adj1" fmla="val 17703"/>
              <a:gd name="adj2" fmla="val -8646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●ファミリー・サポート・センター、また必要</a:t>
            </a:r>
            <a:r>
              <a:rPr lang="ja-JP" altLang="en-US" sz="1200" dirty="0">
                <a:solidFill>
                  <a:srgbClr val="FF0000"/>
                </a:solidFill>
                <a:latin typeface="HG丸ｺﾞｼｯｸM-PRO" panose="020F0600000000000000" pitchFamily="50" charset="-128"/>
                <a:ea typeface="HG丸ｺﾞｼｯｸM-PRO" panose="020F0600000000000000" pitchFamily="50" charset="-128"/>
              </a:rPr>
              <a:t>に応じて</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依頼会員に連絡</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00" dirty="0">
                <a:solidFill>
                  <a:srgbClr val="FF0000"/>
                </a:solidFill>
                <a:latin typeface="HG丸ｺﾞｼｯｸM-PRO" panose="020F0600000000000000" pitchFamily="50" charset="-128"/>
                <a:ea typeface="HG丸ｺﾞｼｯｸM-PRO" panose="020F0600000000000000" pitchFamily="50" charset="-128"/>
              </a:rPr>
              <a:t>　</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します。</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00" dirty="0">
                <a:solidFill>
                  <a:srgbClr val="FF0000"/>
                </a:solidFill>
                <a:latin typeface="HG丸ｺﾞｼｯｸM-PRO" panose="020F0600000000000000" pitchFamily="50" charset="-128"/>
                <a:ea typeface="HG丸ｺﾞｼｯｸM-PRO" panose="020F0600000000000000" pitchFamily="50" charset="-128"/>
              </a:rPr>
              <a:t>●裏面の事故内容メモ欄を参考に、事故状況の記録を記載ください</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1" name="正方形/長方形 30">
            <a:extLst>
              <a:ext uri="{FF2B5EF4-FFF2-40B4-BE49-F238E27FC236}">
                <a16:creationId xmlns:a16="http://schemas.microsoft.com/office/drawing/2014/main" id="{6D310183-D3D7-4ECB-A651-C5BF8BF53848}"/>
              </a:ext>
            </a:extLst>
          </p:cNvPr>
          <p:cNvSpPr/>
          <p:nvPr/>
        </p:nvSpPr>
        <p:spPr>
          <a:xfrm>
            <a:off x="573248" y="172999"/>
            <a:ext cx="11016602" cy="478300"/>
          </a:xfrm>
          <a:prstGeom prst="rect">
            <a:avLst/>
          </a:prstGeom>
          <a:solidFill>
            <a:schemeClr val="tx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2000" b="1" dirty="0">
                <a:latin typeface="HG丸ｺﾞｼｯｸM-PRO" panose="020F0600000000000000" pitchFamily="50" charset="-128"/>
                <a:ea typeface="HG丸ｺﾞｼｯｸM-PRO" panose="020F0600000000000000" pitchFamily="50" charset="-128"/>
              </a:rPr>
              <a:t>　　　活動中は必ず車検証と一緒に携行（保管）してください</a:t>
            </a:r>
          </a:p>
        </p:txBody>
      </p:sp>
      <p:sp>
        <p:nvSpPr>
          <p:cNvPr id="8" name="テキスト ボックス 7">
            <a:extLst>
              <a:ext uri="{FF2B5EF4-FFF2-40B4-BE49-F238E27FC236}">
                <a16:creationId xmlns:a16="http://schemas.microsoft.com/office/drawing/2014/main" id="{886DCE80-BA36-DD90-4C9E-DB5C665BCB7A}"/>
              </a:ext>
            </a:extLst>
          </p:cNvPr>
          <p:cNvSpPr txBox="1"/>
          <p:nvPr/>
        </p:nvSpPr>
        <p:spPr>
          <a:xfrm>
            <a:off x="810681" y="6399772"/>
            <a:ext cx="10629360" cy="461665"/>
          </a:xfrm>
          <a:prstGeom prst="rect">
            <a:avLst/>
          </a:prstGeom>
          <a:noFill/>
        </p:spPr>
        <p:txBody>
          <a:bodyPr wrap="square">
            <a:spAutoFit/>
          </a:bodyPr>
          <a:lstStyle/>
          <a:p>
            <a:r>
              <a:rPr lang="en-US" altLang="ja-JP" sz="1200" b="1" dirty="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ファミリー・サポート・センターに連絡がつかない時の緊急連絡先　電話：０１２０－１１９－１１０（東京海上日動火災保険株式会社の事故受付）</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ロードサービスの利用のみに関しては電話：０１２０－３２１－４４８（同上）　必ず証券番号をお伝えください。</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3" name="テキスト ボックス 12">
            <a:extLst>
              <a:ext uri="{FF2B5EF4-FFF2-40B4-BE49-F238E27FC236}">
                <a16:creationId xmlns:a16="http://schemas.microsoft.com/office/drawing/2014/main" id="{F83C2D04-3078-F703-275D-8C225FB93387}"/>
              </a:ext>
            </a:extLst>
          </p:cNvPr>
          <p:cNvSpPr txBox="1"/>
          <p:nvPr/>
        </p:nvSpPr>
        <p:spPr>
          <a:xfrm>
            <a:off x="1367241" y="827088"/>
            <a:ext cx="9474068" cy="954107"/>
          </a:xfrm>
          <a:prstGeom prst="rect">
            <a:avLst/>
          </a:prstGeom>
          <a:noFill/>
        </p:spPr>
        <p:txBody>
          <a:bodyPr wrap="none" rtlCol="0">
            <a:spAutoFit/>
          </a:bodyPr>
          <a:lstStyle/>
          <a:p>
            <a:r>
              <a:rPr lang="ja-JP" altLang="en-US" sz="3800" b="1" dirty="0">
                <a:solidFill>
                  <a:schemeClr val="bg1"/>
                </a:solidFill>
                <a:latin typeface="HG丸ｺﾞｼｯｸM-PRO" panose="020F0600000000000000" pitchFamily="50" charset="-128"/>
                <a:ea typeface="HG丸ｺﾞｼｯｸM-PRO" panose="020F0600000000000000" pitchFamily="50" charset="-128"/>
              </a:rPr>
              <a:t>もしファミサポ活動中に事故が起こったら</a:t>
            </a:r>
            <a:endParaRPr lang="en-US" altLang="ja-JP" sz="3800" b="1" dirty="0">
              <a:solidFill>
                <a:schemeClr val="bg1"/>
              </a:solidFill>
              <a:latin typeface="HG丸ｺﾞｼｯｸM-PRO" panose="020F0600000000000000" pitchFamily="50" charset="-128"/>
              <a:ea typeface="HG丸ｺﾞｼｯｸM-PRO" panose="020F0600000000000000" pitchFamily="50" charset="-128"/>
            </a:endParaRPr>
          </a:p>
          <a:p>
            <a:endParaRPr kumimoji="1" lang="ja-JP" altLang="en-US" dirty="0"/>
          </a:p>
        </p:txBody>
      </p:sp>
      <p:sp>
        <p:nvSpPr>
          <p:cNvPr id="6" name="矢印: 五方向 5">
            <a:extLst>
              <a:ext uri="{FF2B5EF4-FFF2-40B4-BE49-F238E27FC236}">
                <a16:creationId xmlns:a16="http://schemas.microsoft.com/office/drawing/2014/main" id="{0577A5BE-63CE-3F3A-FA18-88681125CCE5}"/>
              </a:ext>
            </a:extLst>
          </p:cNvPr>
          <p:cNvSpPr/>
          <p:nvPr/>
        </p:nvSpPr>
        <p:spPr>
          <a:xfrm>
            <a:off x="573247" y="168572"/>
            <a:ext cx="2197945" cy="484632"/>
          </a:xfrm>
          <a:prstGeom prst="homePlate">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HG丸ｺﾞｼｯｸM-PRO" panose="020F0600000000000000" pitchFamily="50" charset="-128"/>
                <a:ea typeface="HG丸ｺﾞｼｯｸM-PRO" panose="020F0600000000000000" pitchFamily="50" charset="-128"/>
              </a:rPr>
              <a:t>車両保険なし</a:t>
            </a:r>
          </a:p>
        </p:txBody>
      </p:sp>
    </p:spTree>
    <p:extLst>
      <p:ext uri="{BB962C8B-B14F-4D97-AF65-F5344CB8AC3E}">
        <p14:creationId xmlns:p14="http://schemas.microsoft.com/office/powerpoint/2010/main" val="265286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2CB99ED-1EDF-41F5-ABFE-342D360E4AB8}"/>
              </a:ext>
            </a:extLst>
          </p:cNvPr>
          <p:cNvSpPr/>
          <p:nvPr/>
        </p:nvSpPr>
        <p:spPr>
          <a:xfrm>
            <a:off x="134224" y="151001"/>
            <a:ext cx="11820088" cy="402671"/>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accent1"/>
                </a:solidFill>
              </a:rPr>
              <a:t>事故状況メモ（提供会員メモ）</a:t>
            </a:r>
          </a:p>
        </p:txBody>
      </p:sp>
      <p:graphicFrame>
        <p:nvGraphicFramePr>
          <p:cNvPr id="6" name="表 6">
            <a:extLst>
              <a:ext uri="{FF2B5EF4-FFF2-40B4-BE49-F238E27FC236}">
                <a16:creationId xmlns:a16="http://schemas.microsoft.com/office/drawing/2014/main" id="{BE130A5E-C1B1-47EF-9806-E1B1EF10396A}"/>
              </a:ext>
            </a:extLst>
          </p:cNvPr>
          <p:cNvGraphicFramePr>
            <a:graphicFrameLocks noGrp="1"/>
          </p:cNvGraphicFramePr>
          <p:nvPr/>
        </p:nvGraphicFramePr>
        <p:xfrm>
          <a:off x="134224" y="996052"/>
          <a:ext cx="5394122" cy="1198880"/>
        </p:xfrm>
        <a:graphic>
          <a:graphicData uri="http://schemas.openxmlformats.org/drawingml/2006/table">
            <a:tbl>
              <a:tblPr>
                <a:tableStyleId>{5C22544A-7EE6-4342-B048-85BDC9FD1C3A}</a:tableStyleId>
              </a:tblPr>
              <a:tblGrid>
                <a:gridCol w="1535185">
                  <a:extLst>
                    <a:ext uri="{9D8B030D-6E8A-4147-A177-3AD203B41FA5}">
                      <a16:colId xmlns:a16="http://schemas.microsoft.com/office/drawing/2014/main" val="2503003070"/>
                    </a:ext>
                  </a:extLst>
                </a:gridCol>
                <a:gridCol w="3858937">
                  <a:extLst>
                    <a:ext uri="{9D8B030D-6E8A-4147-A177-3AD203B41FA5}">
                      <a16:colId xmlns:a16="http://schemas.microsoft.com/office/drawing/2014/main" val="1908452974"/>
                    </a:ext>
                  </a:extLst>
                </a:gridCol>
              </a:tblGrid>
              <a:tr h="370840">
                <a:tc>
                  <a:txBody>
                    <a:bodyPr/>
                    <a:lstStyle/>
                    <a:p>
                      <a:r>
                        <a:rPr kumimoji="1" lang="ja-JP" altLang="en-US" sz="1200" b="1" dirty="0">
                          <a:latin typeface="HG丸ｺﾞｼｯｸM-PRO" panose="020F0600000000000000" pitchFamily="50" charset="-128"/>
                          <a:ea typeface="HG丸ｺﾞｼｯｸM-PRO" panose="020F0600000000000000" pitchFamily="50" charset="-128"/>
                        </a:rPr>
                        <a:t>事故発生日時</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1092704585"/>
                  </a:ext>
                </a:extLst>
              </a:tr>
              <a:tr h="370840">
                <a:tc>
                  <a:txBody>
                    <a:bodyPr/>
                    <a:lstStyle/>
                    <a:p>
                      <a:r>
                        <a:rPr kumimoji="1" lang="ja-JP" altLang="en-US" sz="1200" dirty="0">
                          <a:latin typeface="HG丸ｺﾞｼｯｸM-PRO" panose="020F0600000000000000" pitchFamily="50" charset="-128"/>
                          <a:ea typeface="HG丸ｺﾞｼｯｸM-PRO" panose="020F0600000000000000" pitchFamily="50" charset="-128"/>
                        </a:rPr>
                        <a:t>現場住所</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1961817982"/>
                  </a:ext>
                </a:extLst>
              </a:tr>
              <a:tr h="370840">
                <a:tc>
                  <a:txBody>
                    <a:bodyPr/>
                    <a:lstStyle/>
                    <a:p>
                      <a:r>
                        <a:rPr kumimoji="1" lang="ja-JP" altLang="en-US" sz="1200" dirty="0">
                          <a:latin typeface="HG丸ｺﾞｼｯｸM-PRO" panose="020F0600000000000000" pitchFamily="50" charset="-128"/>
                          <a:ea typeface="HG丸ｺﾞｼｯｸM-PRO" panose="020F0600000000000000" pitchFamily="50" charset="-128"/>
                        </a:rPr>
                        <a:t>届出警察（担当警察官）</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1081473757"/>
                  </a:ext>
                </a:extLst>
              </a:tr>
            </a:tbl>
          </a:graphicData>
        </a:graphic>
      </p:graphicFrame>
      <p:sp>
        <p:nvSpPr>
          <p:cNvPr id="5" name="四角形: 角を丸くする 4">
            <a:extLst>
              <a:ext uri="{FF2B5EF4-FFF2-40B4-BE49-F238E27FC236}">
                <a16:creationId xmlns:a16="http://schemas.microsoft.com/office/drawing/2014/main" id="{4B86EE82-CD02-42EF-8DE6-C2EF5E160C39}"/>
              </a:ext>
            </a:extLst>
          </p:cNvPr>
          <p:cNvSpPr/>
          <p:nvPr/>
        </p:nvSpPr>
        <p:spPr>
          <a:xfrm>
            <a:off x="134224" y="610159"/>
            <a:ext cx="1795244" cy="40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事故</a:t>
            </a:r>
          </a:p>
        </p:txBody>
      </p:sp>
      <p:graphicFrame>
        <p:nvGraphicFramePr>
          <p:cNvPr id="8" name="表 8">
            <a:extLst>
              <a:ext uri="{FF2B5EF4-FFF2-40B4-BE49-F238E27FC236}">
                <a16:creationId xmlns:a16="http://schemas.microsoft.com/office/drawing/2014/main" id="{7C157693-0A71-4FAF-9606-7F05E11B5F05}"/>
              </a:ext>
            </a:extLst>
          </p:cNvPr>
          <p:cNvGraphicFramePr>
            <a:graphicFrameLocks noGrp="1"/>
          </p:cNvGraphicFramePr>
          <p:nvPr/>
        </p:nvGraphicFramePr>
        <p:xfrm>
          <a:off x="146807" y="2739378"/>
          <a:ext cx="5368955" cy="4010443"/>
        </p:xfrm>
        <a:graphic>
          <a:graphicData uri="http://schemas.openxmlformats.org/drawingml/2006/table">
            <a:tbl>
              <a:tblPr>
                <a:tableStyleId>{073A0DAA-6AF3-43AB-8588-CEC1D06C72B9}</a:tableStyleId>
              </a:tblPr>
              <a:tblGrid>
                <a:gridCol w="1510018">
                  <a:extLst>
                    <a:ext uri="{9D8B030D-6E8A-4147-A177-3AD203B41FA5}">
                      <a16:colId xmlns:a16="http://schemas.microsoft.com/office/drawing/2014/main" val="2946971422"/>
                    </a:ext>
                  </a:extLst>
                </a:gridCol>
                <a:gridCol w="3858937">
                  <a:extLst>
                    <a:ext uri="{9D8B030D-6E8A-4147-A177-3AD203B41FA5}">
                      <a16:colId xmlns:a16="http://schemas.microsoft.com/office/drawing/2014/main" val="4054373381"/>
                    </a:ext>
                  </a:extLst>
                </a:gridCol>
              </a:tblGrid>
              <a:tr h="344258">
                <a:tc>
                  <a:txBody>
                    <a:bodyPr/>
                    <a:lstStyle/>
                    <a:p>
                      <a:r>
                        <a:rPr kumimoji="1" lang="ja-JP" altLang="en-US" sz="1200" dirty="0">
                          <a:latin typeface="HG丸ｺﾞｼｯｸM-PRO" panose="020F0600000000000000" pitchFamily="50" charset="-128"/>
                          <a:ea typeface="HG丸ｺﾞｼｯｸM-PRO" panose="020F0600000000000000" pitchFamily="50" charset="-128"/>
                        </a:rPr>
                        <a:t>氏名・年齢</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2660515053"/>
                  </a:ext>
                </a:extLst>
              </a:tr>
              <a:tr h="344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電話番号</a:t>
                      </a:r>
                      <a:endParaRPr kumimoji="1" lang="ja-JP" altLang="en-US" sz="1200" dirty="0"/>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495860245"/>
                  </a:ext>
                </a:extLst>
              </a:tr>
              <a:tr h="344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住所</a:t>
                      </a:r>
                      <a:endParaRPr kumimoji="1" lang="ja-JP" altLang="en-US" sz="1200" dirty="0"/>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121011972"/>
                  </a:ext>
                </a:extLst>
              </a:tr>
              <a:tr h="4876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車名（車との事故の場合）</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423265676"/>
                  </a:ext>
                </a:extLst>
              </a:tr>
              <a:tr h="4876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ナンバー（登録番号）</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1490242621"/>
                  </a:ext>
                </a:extLst>
              </a:tr>
              <a:tr h="487699">
                <a:tc>
                  <a:txBody>
                    <a:bodyPr/>
                    <a:lstStyle/>
                    <a:p>
                      <a:r>
                        <a:rPr kumimoji="1" lang="ja-JP" altLang="en-US" sz="1200" dirty="0">
                          <a:latin typeface="HG丸ｺﾞｼｯｸM-PRO" panose="020F0600000000000000" pitchFamily="50" charset="-128"/>
                          <a:ea typeface="HG丸ｺﾞｼｯｸM-PRO" panose="020F0600000000000000" pitchFamily="50" charset="-128"/>
                        </a:rPr>
                        <a:t>病院名（電話番号）</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319769821"/>
                  </a:ext>
                </a:extLst>
              </a:tr>
              <a:tr h="6024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anose="020F0600000000000000" pitchFamily="50" charset="-128"/>
                          <a:ea typeface="HG丸ｺﾞｼｯｸM-PRO" panose="020F0600000000000000" pitchFamily="50" charset="-128"/>
                        </a:rPr>
                        <a:t>その他（目撃者がある場合氏名連絡先等）</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458332796"/>
                  </a:ext>
                </a:extLst>
              </a:tr>
              <a:tr h="344258">
                <a:tc>
                  <a:txBody>
                    <a:bodyPr/>
                    <a:lstStyle/>
                    <a:p>
                      <a:r>
                        <a:rPr kumimoji="1" lang="ja-JP" altLang="en-US" sz="1200" dirty="0">
                          <a:latin typeface="HG丸ｺﾞｼｯｸM-PRO" panose="020F0600000000000000" pitchFamily="50" charset="-128"/>
                          <a:ea typeface="HG丸ｺﾞｼｯｸM-PRO" panose="020F0600000000000000" pitchFamily="50" charset="-128"/>
                        </a:rPr>
                        <a:t>保険会社</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811627355"/>
                  </a:ext>
                </a:extLst>
              </a:tr>
              <a:tr h="444226">
                <a:tc>
                  <a:txBody>
                    <a:bodyPr/>
                    <a:lstStyle/>
                    <a:p>
                      <a:r>
                        <a:rPr kumimoji="1" lang="ja-JP" altLang="en-US" sz="1200" dirty="0">
                          <a:latin typeface="HG丸ｺﾞｼｯｸM-PRO" panose="020F0600000000000000" pitchFamily="50" charset="-128"/>
                          <a:ea typeface="HG丸ｺﾞｼｯｸM-PRO" panose="020F0600000000000000" pitchFamily="50" charset="-128"/>
                        </a:rPr>
                        <a:t>ケガの程度</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716192281"/>
                  </a:ext>
                </a:extLst>
              </a:tr>
            </a:tbl>
          </a:graphicData>
        </a:graphic>
      </p:graphicFrame>
      <p:sp>
        <p:nvSpPr>
          <p:cNvPr id="10" name="四角形: 角を丸くする 9">
            <a:extLst>
              <a:ext uri="{FF2B5EF4-FFF2-40B4-BE49-F238E27FC236}">
                <a16:creationId xmlns:a16="http://schemas.microsoft.com/office/drawing/2014/main" id="{126D83C7-6293-4DAF-8B5B-21C41B2D14DA}"/>
              </a:ext>
            </a:extLst>
          </p:cNvPr>
          <p:cNvSpPr/>
          <p:nvPr/>
        </p:nvSpPr>
        <p:spPr>
          <a:xfrm>
            <a:off x="134223" y="2336707"/>
            <a:ext cx="4991449" cy="40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相手方</a:t>
            </a:r>
            <a:r>
              <a:rPr kumimoji="1" lang="ja-JP" altLang="en-US" sz="1200" b="1" dirty="0"/>
              <a:t>（自損事故は記入必要ありません）</a:t>
            </a:r>
          </a:p>
        </p:txBody>
      </p:sp>
      <p:sp>
        <p:nvSpPr>
          <p:cNvPr id="11" name="正方形/長方形 10">
            <a:extLst>
              <a:ext uri="{FF2B5EF4-FFF2-40B4-BE49-F238E27FC236}">
                <a16:creationId xmlns:a16="http://schemas.microsoft.com/office/drawing/2014/main" id="{3BA63205-50A4-48F7-A6A6-95C3732FD54A}"/>
              </a:ext>
            </a:extLst>
          </p:cNvPr>
          <p:cNvSpPr/>
          <p:nvPr/>
        </p:nvSpPr>
        <p:spPr>
          <a:xfrm>
            <a:off x="6044268" y="996052"/>
            <a:ext cx="5910044" cy="29887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516AD9E7-2C54-4A2D-8047-A1FFBF770FF6}"/>
              </a:ext>
            </a:extLst>
          </p:cNvPr>
          <p:cNvSpPr/>
          <p:nvPr/>
        </p:nvSpPr>
        <p:spPr>
          <a:xfrm>
            <a:off x="6035879" y="613606"/>
            <a:ext cx="1795244" cy="40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現場の状況</a:t>
            </a:r>
          </a:p>
        </p:txBody>
      </p:sp>
      <p:sp>
        <p:nvSpPr>
          <p:cNvPr id="13" name="正方形/長方形 12">
            <a:extLst>
              <a:ext uri="{FF2B5EF4-FFF2-40B4-BE49-F238E27FC236}">
                <a16:creationId xmlns:a16="http://schemas.microsoft.com/office/drawing/2014/main" id="{1F9CE5D8-BD39-4D92-9CAA-E2FA49617364}"/>
              </a:ext>
            </a:extLst>
          </p:cNvPr>
          <p:cNvSpPr/>
          <p:nvPr/>
        </p:nvSpPr>
        <p:spPr>
          <a:xfrm>
            <a:off x="9300595" y="4261607"/>
            <a:ext cx="2653717" cy="23644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F298E805-7D4E-4973-9574-4CDD0D7800F4}"/>
              </a:ext>
            </a:extLst>
          </p:cNvPr>
          <p:cNvSpPr/>
          <p:nvPr/>
        </p:nvSpPr>
        <p:spPr>
          <a:xfrm>
            <a:off x="9241872" y="4060271"/>
            <a:ext cx="1795244" cy="40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車の状況</a:t>
            </a:r>
          </a:p>
        </p:txBody>
      </p:sp>
      <p:graphicFrame>
        <p:nvGraphicFramePr>
          <p:cNvPr id="2" name="表 2">
            <a:extLst>
              <a:ext uri="{FF2B5EF4-FFF2-40B4-BE49-F238E27FC236}">
                <a16:creationId xmlns:a16="http://schemas.microsoft.com/office/drawing/2014/main" id="{59CB9DA1-F2E8-45BC-95CF-21184AF428D6}"/>
              </a:ext>
            </a:extLst>
          </p:cNvPr>
          <p:cNvGraphicFramePr>
            <a:graphicFrameLocks noGrp="1"/>
          </p:cNvGraphicFramePr>
          <p:nvPr/>
        </p:nvGraphicFramePr>
        <p:xfrm>
          <a:off x="6096000" y="4529216"/>
          <a:ext cx="3133288" cy="2096844"/>
        </p:xfrm>
        <a:graphic>
          <a:graphicData uri="http://schemas.openxmlformats.org/drawingml/2006/table">
            <a:tbl>
              <a:tblPr>
                <a:tableStyleId>{073A0DAA-6AF3-43AB-8588-CEC1D06C72B9}</a:tableStyleId>
              </a:tblPr>
              <a:tblGrid>
                <a:gridCol w="464191">
                  <a:extLst>
                    <a:ext uri="{9D8B030D-6E8A-4147-A177-3AD203B41FA5}">
                      <a16:colId xmlns:a16="http://schemas.microsoft.com/office/drawing/2014/main" val="2083064848"/>
                    </a:ext>
                  </a:extLst>
                </a:gridCol>
                <a:gridCol w="2669097">
                  <a:extLst>
                    <a:ext uri="{9D8B030D-6E8A-4147-A177-3AD203B41FA5}">
                      <a16:colId xmlns:a16="http://schemas.microsoft.com/office/drawing/2014/main" val="1692406597"/>
                    </a:ext>
                  </a:extLst>
                </a:gridCol>
              </a:tblGrid>
              <a:tr h="1048422">
                <a:tc>
                  <a:txBody>
                    <a:bodyPr/>
                    <a:lstStyle/>
                    <a:p>
                      <a:r>
                        <a:rPr kumimoji="1" lang="ja-JP" altLang="en-US" sz="1200" dirty="0">
                          <a:latin typeface="HG丸ｺﾞｼｯｸM-PRO" panose="020F0600000000000000" pitchFamily="50" charset="-128"/>
                          <a:ea typeface="HG丸ｺﾞｼｯｸM-PRO" panose="020F0600000000000000" pitchFamily="50" charset="-128"/>
                        </a:rPr>
                        <a:t>依頼こども</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367524007"/>
                  </a:ext>
                </a:extLst>
              </a:tr>
              <a:tr h="1048422">
                <a:tc>
                  <a:txBody>
                    <a:bodyPr/>
                    <a:lstStyle/>
                    <a:p>
                      <a:r>
                        <a:rPr kumimoji="1" lang="ja-JP" altLang="en-US" sz="1400" dirty="0">
                          <a:latin typeface="HG丸ｺﾞｼｯｸM-PRO" panose="020F0600000000000000" pitchFamily="50" charset="-128"/>
                          <a:ea typeface="HG丸ｺﾞｼｯｸM-PRO" panose="020F0600000000000000" pitchFamily="50" charset="-128"/>
                        </a:rPr>
                        <a:t>自分自身</a:t>
                      </a:r>
                    </a:p>
                  </a:txBody>
                  <a:tcPr>
                    <a:solidFill>
                      <a:srgbClr val="EFF5FB"/>
                    </a:solidFill>
                  </a:tcPr>
                </a:tc>
                <a:tc>
                  <a:txBody>
                    <a:bodyPr/>
                    <a:lstStyle/>
                    <a:p>
                      <a:endParaRPr kumimoji="1" lang="ja-JP" altLang="en-US" dirty="0"/>
                    </a:p>
                  </a:txBody>
                  <a:tcPr>
                    <a:solidFill>
                      <a:srgbClr val="EFF5FB"/>
                    </a:solidFill>
                  </a:tcPr>
                </a:tc>
                <a:extLst>
                  <a:ext uri="{0D108BD9-81ED-4DB2-BD59-A6C34878D82A}">
                    <a16:rowId xmlns:a16="http://schemas.microsoft.com/office/drawing/2014/main" val="3368944587"/>
                  </a:ext>
                </a:extLst>
              </a:tr>
            </a:tbl>
          </a:graphicData>
        </a:graphic>
      </p:graphicFrame>
      <p:sp>
        <p:nvSpPr>
          <p:cNvPr id="15" name="四角形: 角を丸くする 14">
            <a:extLst>
              <a:ext uri="{FF2B5EF4-FFF2-40B4-BE49-F238E27FC236}">
                <a16:creationId xmlns:a16="http://schemas.microsoft.com/office/drawing/2014/main" id="{437B878B-B64B-4AE8-B320-B985E2E72DAF}"/>
              </a:ext>
            </a:extLst>
          </p:cNvPr>
          <p:cNvSpPr/>
          <p:nvPr/>
        </p:nvSpPr>
        <p:spPr>
          <a:xfrm>
            <a:off x="6044267" y="4126545"/>
            <a:ext cx="2210499" cy="40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依頼こどもと自身の状況</a:t>
            </a:r>
          </a:p>
        </p:txBody>
      </p:sp>
      <p:pic>
        <p:nvPicPr>
          <p:cNvPr id="7" name="図 6">
            <a:extLst>
              <a:ext uri="{FF2B5EF4-FFF2-40B4-BE49-F238E27FC236}">
                <a16:creationId xmlns:a16="http://schemas.microsoft.com/office/drawing/2014/main" id="{81AD642E-7D89-46DA-85A8-ECB2952C91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89347" y="4664278"/>
            <a:ext cx="2062294" cy="1568742"/>
          </a:xfrm>
          <a:prstGeom prst="rect">
            <a:avLst/>
          </a:prstGeom>
        </p:spPr>
      </p:pic>
    </p:spTree>
    <p:extLst>
      <p:ext uri="{BB962C8B-B14F-4D97-AF65-F5344CB8AC3E}">
        <p14:creationId xmlns:p14="http://schemas.microsoft.com/office/powerpoint/2010/main" val="8284391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TotalTime>
  <Words>516</Words>
  <Application>Microsoft Office PowerPoint</Application>
  <PresentationFormat>ワイド画面</PresentationFormat>
  <Paragraphs>74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Meiryo UI</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kadowaki</dc:creator>
  <cp:lastModifiedBy>桃世 菅原</cp:lastModifiedBy>
  <cp:revision>55</cp:revision>
  <cp:lastPrinted>2025-06-27T08:57:54Z</cp:lastPrinted>
  <dcterms:created xsi:type="dcterms:W3CDTF">2020-05-28T05:50:39Z</dcterms:created>
  <dcterms:modified xsi:type="dcterms:W3CDTF">2025-07-28T02:04:11Z</dcterms:modified>
</cp:coreProperties>
</file>